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4" r:id="rId9"/>
    <p:sldId id="261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7A8248B0-C144-445D-8541-2ACA01DD4237}">
          <p14:sldIdLst>
            <p14:sldId id="256"/>
            <p14:sldId id="257"/>
            <p14:sldId id="259"/>
            <p14:sldId id="258"/>
            <p14:sldId id="260"/>
            <p14:sldId id="262"/>
            <p14:sldId id="263"/>
            <p14:sldId id="264"/>
            <p14:sldId id="261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5C52412-8440-4189-BBCC-A1D5BA11FF6E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78DBD1-D932-4CA3-874B-964350AC2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506788" y="5084763"/>
            <a:ext cx="5637212" cy="882650"/>
          </a:xfrm>
        </p:spPr>
        <p:txBody>
          <a:bodyPr/>
          <a:lstStyle/>
          <a:p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505122"/>
            <a:ext cx="4032448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ГТО</a:t>
            </a:r>
            <a:endParaRPr lang="ru-RU" sz="1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967335"/>
            <a:ext cx="792531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Готов к Труду и Обороне</a:t>
            </a:r>
            <a:endParaRPr lang="ru-RU" sz="8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684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857754" cy="507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8930"/>
            <a:ext cx="5300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Плакаты ГТО .</a:t>
            </a:r>
          </a:p>
        </p:txBody>
      </p:sp>
    </p:spTree>
    <p:extLst>
      <p:ext uri="{BB962C8B-B14F-4D97-AF65-F5344CB8AC3E}">
        <p14:creationId xmlns:p14="http://schemas.microsoft.com/office/powerpoint/2010/main" xmlns="" val="258980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404664"/>
            <a:ext cx="6984776" cy="3801576"/>
          </a:xfrm>
        </p:spPr>
        <p:txBody>
          <a:bodyPr/>
          <a:lstStyle/>
          <a:p>
            <a:pPr marL="342900" lvl="0" indent="-342900" algn="ctr">
              <a:spcAft>
                <a:spcPts val="0"/>
              </a:spcAft>
              <a:buClrTx/>
              <a:buSzTx/>
              <a:buFont typeface="Arial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  <a:latin typeface="Calibri"/>
              </a:rPr>
              <a:t>Во времена обязательных нормативов ГТО граждане СССР </a:t>
            </a:r>
            <a:r>
              <a:rPr lang="ru-RU" sz="2700" b="1" dirty="0">
                <a:solidFill>
                  <a:srgbClr val="002060"/>
                </a:solidFill>
                <a:latin typeface="Calibri"/>
              </a:rPr>
              <a:t>претендовали на медали </a:t>
            </a:r>
            <a:r>
              <a:rPr lang="ru-RU" sz="2700" dirty="0">
                <a:solidFill>
                  <a:srgbClr val="002060"/>
                </a:solidFill>
                <a:latin typeface="Calibri"/>
              </a:rPr>
              <a:t>на многих международных соревнованиях, становились рекордсменами </a:t>
            </a:r>
            <a:r>
              <a:rPr lang="ru-RU" sz="2700" b="1" dirty="0">
                <a:solidFill>
                  <a:srgbClr val="002060"/>
                </a:solidFill>
                <a:latin typeface="Calibri"/>
              </a:rPr>
              <a:t>почти во всех видах спорта.</a:t>
            </a:r>
          </a:p>
          <a:p>
            <a:pPr marL="342900" lvl="0" indent="-342900" algn="ctr">
              <a:spcAft>
                <a:spcPts val="0"/>
              </a:spcAft>
              <a:buClrTx/>
              <a:buSzTx/>
              <a:buFont typeface="Arial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  <a:latin typeface="Calibri"/>
              </a:rPr>
              <a:t>К началу 1976 года свыше 220 миллионов человек имели значки </a:t>
            </a:r>
            <a:r>
              <a:rPr lang="ru-RU" sz="2700" b="1" dirty="0">
                <a:solidFill>
                  <a:srgbClr val="002060"/>
                </a:solidFill>
                <a:latin typeface="Calibri"/>
              </a:rPr>
              <a:t>ГТО.</a:t>
            </a:r>
            <a:r>
              <a:rPr lang="ru-RU" sz="2700" dirty="0">
                <a:solidFill>
                  <a:srgbClr val="002060"/>
                </a:solidFill>
                <a:latin typeface="Calibri"/>
              </a:rPr>
              <a:t> </a:t>
            </a: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48954"/>
            <a:ext cx="4861718" cy="3309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098" y="3356992"/>
            <a:ext cx="1937630" cy="270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9462" y="3620436"/>
            <a:ext cx="1988869" cy="211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7256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24684" y="348596"/>
            <a:ext cx="6400800" cy="3474720"/>
          </a:xfrm>
        </p:spPr>
        <p:txBody>
          <a:bodyPr/>
          <a:lstStyle/>
          <a:p>
            <a:pPr marL="342900" lvl="0" indent="-342900" algn="ctr">
              <a:spcAft>
                <a:spcPts val="0"/>
              </a:spcAft>
              <a:buClrTx/>
              <a:buSzTx/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Calibri"/>
              </a:rPr>
              <a:t>В </a:t>
            </a:r>
            <a:r>
              <a:rPr lang="ru-RU" sz="3000" dirty="0" smtClean="0">
                <a:solidFill>
                  <a:srgbClr val="002060"/>
                </a:solidFill>
                <a:latin typeface="Calibri"/>
              </a:rPr>
              <a:t>90 – е годы, </a:t>
            </a:r>
            <a:r>
              <a:rPr lang="ru-RU" sz="3000" dirty="0">
                <a:solidFill>
                  <a:srgbClr val="002060"/>
                </a:solidFill>
                <a:latin typeface="Calibri"/>
              </a:rPr>
              <a:t>комплекс ГТО был предан забвению, что существенно   отразилось на физической подготовке граждан и, в первую очередь, молодежи.</a:t>
            </a:r>
          </a:p>
          <a:p>
            <a:pPr marL="342900" lvl="0" indent="-342900" algn="ctr">
              <a:spcAft>
                <a:spcPts val="0"/>
              </a:spcAft>
              <a:buClrTx/>
              <a:buSzTx/>
              <a:buFont typeface="Arial" pitchFamily="34" charset="0"/>
              <a:buChar char="•"/>
            </a:pPr>
            <a:endParaRPr lang="ru-RU" sz="3000" dirty="0">
              <a:solidFill>
                <a:prstClr val="black"/>
              </a:solidFill>
              <a:latin typeface="Calibri"/>
            </a:endParaRP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442246"/>
            <a:ext cx="244827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65104"/>
            <a:ext cx="266700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5950" y="4180499"/>
            <a:ext cx="42862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67557"/>
            <a:ext cx="3334891" cy="249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206" y="11254"/>
            <a:ext cx="2228478" cy="186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874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45344" y="1111970"/>
            <a:ext cx="5184576" cy="5040560"/>
          </a:xfrm>
        </p:spPr>
        <p:txBody>
          <a:bodyPr>
            <a:normAutofit/>
          </a:bodyPr>
          <a:lstStyle/>
          <a:p>
            <a:pPr marL="342900" lvl="0" indent="-342900">
              <a:spcAft>
                <a:spcPts val="0"/>
              </a:spcAft>
              <a:buClrTx/>
              <a:buSzTx/>
              <a:buFont typeface="Arial" pitchFamily="34" charset="0"/>
              <a:buChar char="•"/>
            </a:pPr>
            <a:r>
              <a:rPr lang="ru-RU" sz="2500" b="1" u="sng" dirty="0">
                <a:solidFill>
                  <a:srgbClr val="002060"/>
                </a:solidFill>
                <a:latin typeface="Calibri"/>
              </a:rPr>
              <a:t>По Указу Президента РФ с 1 сентября 2014 года </a:t>
            </a:r>
            <a:r>
              <a:rPr lang="ru-RU" sz="2500" b="1" dirty="0">
                <a:solidFill>
                  <a:srgbClr val="002060"/>
                </a:solidFill>
                <a:latin typeface="Calibri"/>
              </a:rPr>
              <a:t>в нашей стране вводится Всероссийский физкультурно-спортивный комплекс «Готов к труду и обороне» (ГТО) для решения проблемы продвижения ценностей здорового образа жизни и укрепления здоровья детей.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88640"/>
            <a:ext cx="6912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наши дни ГТО.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765" y="1268760"/>
            <a:ext cx="3312368" cy="472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4851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700" y="0"/>
            <a:ext cx="9004300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1196752"/>
            <a:ext cx="712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* Обновленная расшифровка ГТО звучит как: «Горжусь тобой, Отечество!»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* Это название-призыв оказалось более личным, более теплым, в нем напрямую упоминается святое для русского человека слово «Отечество.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391" y="4210083"/>
            <a:ext cx="4104456" cy="249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7521" y="4210083"/>
            <a:ext cx="3796927" cy="253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607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7214" y="188640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Ступени ГТО.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7214" y="1268760"/>
            <a:ext cx="683518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При сдаче норм ГТО существует несколько ступеней</a:t>
            </a:r>
            <a:r>
              <a:rPr lang="ru-RU" sz="2600" b="1" dirty="0" smtClean="0">
                <a:solidFill>
                  <a:prstClr val="black"/>
                </a:solidFill>
                <a:latin typeface="Times New Roman"/>
              </a:rPr>
              <a:t>:</a:t>
            </a:r>
            <a:endParaRPr lang="ru-RU" sz="2600" b="1" dirty="0">
              <a:solidFill>
                <a:prstClr val="black"/>
              </a:solidFill>
              <a:latin typeface="Times New Roman"/>
            </a:endParaRPr>
          </a:p>
          <a:p>
            <a:pPr marL="274320" lvl="0" indent="-274320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en-US" sz="2600" b="1" dirty="0">
                <a:solidFill>
                  <a:prstClr val="black"/>
                </a:solidFill>
                <a:latin typeface="Times New Roman"/>
              </a:rPr>
              <a:t>I 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ступень </a:t>
            </a:r>
            <a:r>
              <a:rPr lang="ru-RU" sz="2600" b="1" dirty="0" smtClean="0">
                <a:solidFill>
                  <a:prstClr val="black"/>
                </a:solidFill>
                <a:latin typeface="Times New Roman"/>
              </a:rPr>
              <a:t>– школьники 6-8 лет</a:t>
            </a:r>
          </a:p>
          <a:p>
            <a:pPr marL="274320" lvl="0" indent="-274320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en-US" sz="2600" b="1" dirty="0" smtClean="0">
                <a:solidFill>
                  <a:prstClr val="black"/>
                </a:solidFill>
                <a:latin typeface="Times New Roman"/>
              </a:rPr>
              <a:t>II 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ступень </a:t>
            </a:r>
            <a:r>
              <a:rPr lang="ru-RU" sz="2600" b="1" dirty="0" smtClean="0">
                <a:solidFill>
                  <a:prstClr val="black"/>
                </a:solidFill>
                <a:latin typeface="Times New Roman"/>
              </a:rPr>
              <a:t>– 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школьники 9</a:t>
            </a:r>
            <a:r>
              <a:rPr lang="ru-RU" sz="2600" b="1" dirty="0" smtClean="0">
                <a:solidFill>
                  <a:prstClr val="black"/>
                </a:solidFill>
                <a:latin typeface="Times New Roman"/>
              </a:rPr>
              <a:t>-10 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лет</a:t>
            </a:r>
          </a:p>
          <a:p>
            <a:pPr marL="274320" lvl="0" indent="-274320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en-US" sz="2600" b="1" dirty="0" smtClean="0">
                <a:solidFill>
                  <a:prstClr val="black"/>
                </a:solidFill>
                <a:latin typeface="Times New Roman"/>
              </a:rPr>
              <a:t>III 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ступень </a:t>
            </a:r>
            <a:r>
              <a:rPr lang="ru-RU" sz="2600" b="1" dirty="0" smtClean="0">
                <a:solidFill>
                  <a:prstClr val="black"/>
                </a:solidFill>
                <a:latin typeface="Times New Roman"/>
              </a:rPr>
              <a:t>– школьники 11-12 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лет</a:t>
            </a:r>
          </a:p>
          <a:p>
            <a:pPr marL="274320" lvl="0" indent="-274320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en-US" sz="2600" b="1" dirty="0" smtClean="0">
                <a:solidFill>
                  <a:prstClr val="black"/>
                </a:solidFill>
                <a:latin typeface="Times New Roman"/>
              </a:rPr>
              <a:t>IV 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ступень </a:t>
            </a:r>
            <a:r>
              <a:rPr lang="ru-RU" sz="2600" b="1" dirty="0" smtClean="0">
                <a:solidFill>
                  <a:prstClr val="black"/>
                </a:solidFill>
                <a:latin typeface="Times New Roman"/>
              </a:rPr>
              <a:t>–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школьники </a:t>
            </a:r>
            <a:r>
              <a:rPr lang="ru-RU" sz="2600" b="1" dirty="0" smtClean="0">
                <a:solidFill>
                  <a:prstClr val="black"/>
                </a:solidFill>
                <a:latin typeface="Times New Roman"/>
              </a:rPr>
              <a:t>13-15 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лет</a:t>
            </a:r>
          </a:p>
          <a:p>
            <a:pPr marL="274320" lvl="0" indent="-274320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en-US" sz="2600" b="1" dirty="0" smtClean="0">
                <a:solidFill>
                  <a:prstClr val="black"/>
                </a:solidFill>
                <a:latin typeface="Times New Roman"/>
              </a:rPr>
              <a:t>V 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ступень </a:t>
            </a:r>
            <a:r>
              <a:rPr lang="ru-RU" sz="2600" b="1" dirty="0" smtClean="0">
                <a:solidFill>
                  <a:prstClr val="black"/>
                </a:solidFill>
                <a:latin typeface="Times New Roman"/>
              </a:rPr>
              <a:t>–</a:t>
            </a:r>
            <a:r>
              <a:rPr lang="ru-RU" sz="2600" b="1" dirty="0">
                <a:solidFill>
                  <a:prstClr val="black"/>
                </a:solidFill>
                <a:latin typeface="Times New Roman"/>
              </a:rPr>
              <a:t>школьники </a:t>
            </a:r>
            <a:r>
              <a:rPr lang="ru-RU" sz="2600" b="1" dirty="0" smtClean="0">
                <a:solidFill>
                  <a:prstClr val="black"/>
                </a:solidFill>
                <a:latin typeface="Times New Roman"/>
              </a:rPr>
              <a:t>16-17 лет</a:t>
            </a:r>
            <a:endParaRPr lang="ru-RU" sz="2600" b="1" dirty="0">
              <a:solidFill>
                <a:prstClr val="black"/>
              </a:solidFill>
              <a:latin typeface="Times New Roman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38697"/>
            <a:ext cx="32099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2335" y="4476750"/>
            <a:ext cx="3810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3901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188640"/>
            <a:ext cx="55983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Ступени 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ГТО для мужчин.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2420888"/>
            <a:ext cx="779238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6 ступень – мужчины 18 – 29 лет</a:t>
            </a:r>
          </a:p>
          <a:p>
            <a:pPr lvl="0"/>
            <a:r>
              <a:rPr lang="ru-RU" sz="3200" dirty="0" smtClean="0">
                <a:solidFill>
                  <a:prstClr val="black"/>
                </a:solidFill>
              </a:rPr>
              <a:t>7 </a:t>
            </a:r>
            <a:r>
              <a:rPr lang="ru-RU" sz="3200" dirty="0">
                <a:solidFill>
                  <a:prstClr val="black"/>
                </a:solidFill>
              </a:rPr>
              <a:t>ступень – мужчины </a:t>
            </a:r>
            <a:r>
              <a:rPr lang="ru-RU" sz="3200" dirty="0" smtClean="0">
                <a:solidFill>
                  <a:prstClr val="black"/>
                </a:solidFill>
              </a:rPr>
              <a:t>30 </a:t>
            </a:r>
            <a:r>
              <a:rPr lang="ru-RU" sz="3200" dirty="0">
                <a:solidFill>
                  <a:prstClr val="black"/>
                </a:solidFill>
              </a:rPr>
              <a:t>– </a:t>
            </a:r>
            <a:r>
              <a:rPr lang="ru-RU" sz="3200" dirty="0" smtClean="0">
                <a:solidFill>
                  <a:prstClr val="black"/>
                </a:solidFill>
              </a:rPr>
              <a:t>39 </a:t>
            </a:r>
            <a:r>
              <a:rPr lang="ru-RU" sz="3200" dirty="0">
                <a:solidFill>
                  <a:prstClr val="black"/>
                </a:solidFill>
              </a:rPr>
              <a:t>лет</a:t>
            </a:r>
          </a:p>
          <a:p>
            <a:pPr lvl="0"/>
            <a:r>
              <a:rPr lang="ru-RU" sz="3200" dirty="0" smtClean="0">
                <a:solidFill>
                  <a:prstClr val="black"/>
                </a:solidFill>
              </a:rPr>
              <a:t>8 </a:t>
            </a:r>
            <a:r>
              <a:rPr lang="ru-RU" sz="3200" dirty="0">
                <a:solidFill>
                  <a:prstClr val="black"/>
                </a:solidFill>
              </a:rPr>
              <a:t>ступень – мужчины </a:t>
            </a:r>
            <a:r>
              <a:rPr lang="ru-RU" sz="3200" dirty="0" smtClean="0">
                <a:solidFill>
                  <a:prstClr val="black"/>
                </a:solidFill>
              </a:rPr>
              <a:t>40 </a:t>
            </a:r>
            <a:r>
              <a:rPr lang="ru-RU" sz="3200" dirty="0">
                <a:solidFill>
                  <a:prstClr val="black"/>
                </a:solidFill>
              </a:rPr>
              <a:t>– </a:t>
            </a:r>
            <a:r>
              <a:rPr lang="ru-RU" sz="3200" dirty="0" smtClean="0">
                <a:solidFill>
                  <a:prstClr val="black"/>
                </a:solidFill>
              </a:rPr>
              <a:t>49 </a:t>
            </a:r>
            <a:r>
              <a:rPr lang="ru-RU" sz="3200" dirty="0">
                <a:solidFill>
                  <a:prstClr val="black"/>
                </a:solidFill>
              </a:rPr>
              <a:t>лет</a:t>
            </a:r>
          </a:p>
          <a:p>
            <a:pPr lvl="0"/>
            <a:r>
              <a:rPr lang="ru-RU" sz="3200" dirty="0" smtClean="0">
                <a:solidFill>
                  <a:prstClr val="black"/>
                </a:solidFill>
              </a:rPr>
              <a:t>9 </a:t>
            </a:r>
            <a:r>
              <a:rPr lang="ru-RU" sz="3200" dirty="0">
                <a:solidFill>
                  <a:prstClr val="black"/>
                </a:solidFill>
              </a:rPr>
              <a:t>ступень – мужчины </a:t>
            </a:r>
            <a:r>
              <a:rPr lang="ru-RU" sz="3200" dirty="0" smtClean="0">
                <a:solidFill>
                  <a:prstClr val="black"/>
                </a:solidFill>
              </a:rPr>
              <a:t>50 </a:t>
            </a:r>
            <a:r>
              <a:rPr lang="ru-RU" sz="3200" dirty="0">
                <a:solidFill>
                  <a:prstClr val="black"/>
                </a:solidFill>
              </a:rPr>
              <a:t>– </a:t>
            </a:r>
            <a:r>
              <a:rPr lang="ru-RU" sz="3200" dirty="0" smtClean="0">
                <a:solidFill>
                  <a:prstClr val="black"/>
                </a:solidFill>
              </a:rPr>
              <a:t>59 </a:t>
            </a:r>
            <a:r>
              <a:rPr lang="ru-RU" sz="3200" dirty="0">
                <a:solidFill>
                  <a:prstClr val="black"/>
                </a:solidFill>
              </a:rPr>
              <a:t>лет</a:t>
            </a:r>
          </a:p>
          <a:p>
            <a:pPr lvl="0"/>
            <a:r>
              <a:rPr lang="ru-RU" sz="3200" dirty="0" smtClean="0">
                <a:solidFill>
                  <a:prstClr val="black"/>
                </a:solidFill>
              </a:rPr>
              <a:t>10 </a:t>
            </a:r>
            <a:r>
              <a:rPr lang="ru-RU" sz="3200" dirty="0">
                <a:solidFill>
                  <a:prstClr val="black"/>
                </a:solidFill>
              </a:rPr>
              <a:t>ступень – мужчины </a:t>
            </a:r>
            <a:r>
              <a:rPr lang="ru-RU" sz="3200" dirty="0" smtClean="0">
                <a:solidFill>
                  <a:prstClr val="black"/>
                </a:solidFill>
              </a:rPr>
              <a:t>60 </a:t>
            </a:r>
            <a:r>
              <a:rPr lang="ru-RU" sz="3200" dirty="0">
                <a:solidFill>
                  <a:prstClr val="black"/>
                </a:solidFill>
              </a:rPr>
              <a:t>– </a:t>
            </a:r>
            <a:r>
              <a:rPr lang="ru-RU" sz="3200" dirty="0" smtClean="0">
                <a:solidFill>
                  <a:prstClr val="black"/>
                </a:solidFill>
              </a:rPr>
              <a:t>69 </a:t>
            </a:r>
            <a:r>
              <a:rPr lang="ru-RU" sz="3200" dirty="0">
                <a:solidFill>
                  <a:prstClr val="black"/>
                </a:solidFill>
              </a:rPr>
              <a:t>лет</a:t>
            </a:r>
          </a:p>
          <a:p>
            <a:pPr lvl="0"/>
            <a:r>
              <a:rPr lang="ru-RU" sz="3200" dirty="0" smtClean="0">
                <a:solidFill>
                  <a:prstClr val="black"/>
                </a:solidFill>
              </a:rPr>
              <a:t>11 </a:t>
            </a:r>
            <a:r>
              <a:rPr lang="ru-RU" sz="3200" dirty="0">
                <a:solidFill>
                  <a:prstClr val="black"/>
                </a:solidFill>
              </a:rPr>
              <a:t>ступень – мужчины </a:t>
            </a:r>
            <a:r>
              <a:rPr lang="ru-RU" sz="3200" dirty="0" smtClean="0">
                <a:solidFill>
                  <a:prstClr val="black"/>
                </a:solidFill>
              </a:rPr>
              <a:t>70 лет и старше.</a:t>
            </a:r>
            <a:endParaRPr lang="ru-RU" sz="3200" dirty="0">
              <a:solidFill>
                <a:prstClr val="black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1120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260648"/>
            <a:ext cx="53103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Ступени ГТО для 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женщин.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492896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solidFill>
                  <a:prstClr val="black"/>
                </a:solidFill>
              </a:rPr>
              <a:t>6 ступень </a:t>
            </a:r>
            <a:r>
              <a:rPr lang="ru-RU" sz="3200" dirty="0" smtClean="0">
                <a:solidFill>
                  <a:prstClr val="black"/>
                </a:solidFill>
              </a:rPr>
              <a:t>– женщины 18 </a:t>
            </a:r>
            <a:r>
              <a:rPr lang="ru-RU" sz="3200" dirty="0">
                <a:solidFill>
                  <a:prstClr val="black"/>
                </a:solidFill>
              </a:rPr>
              <a:t>– 29 лет</a:t>
            </a:r>
          </a:p>
          <a:p>
            <a:pPr lvl="0"/>
            <a:r>
              <a:rPr lang="ru-RU" sz="3200" dirty="0">
                <a:solidFill>
                  <a:prstClr val="black"/>
                </a:solidFill>
              </a:rPr>
              <a:t>7 ступень – женщины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>
                <a:solidFill>
                  <a:prstClr val="black"/>
                </a:solidFill>
              </a:rPr>
              <a:t>30 – 39 лет</a:t>
            </a:r>
          </a:p>
          <a:p>
            <a:pPr lvl="0"/>
            <a:r>
              <a:rPr lang="ru-RU" sz="3200" dirty="0">
                <a:solidFill>
                  <a:prstClr val="black"/>
                </a:solidFill>
              </a:rPr>
              <a:t>8 ступень – женщины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>
                <a:solidFill>
                  <a:prstClr val="black"/>
                </a:solidFill>
              </a:rPr>
              <a:t>40 – 49 лет</a:t>
            </a:r>
          </a:p>
          <a:p>
            <a:pPr lvl="0"/>
            <a:r>
              <a:rPr lang="ru-RU" sz="3200" dirty="0">
                <a:solidFill>
                  <a:prstClr val="black"/>
                </a:solidFill>
              </a:rPr>
              <a:t>9 ступень – женщины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>
                <a:solidFill>
                  <a:prstClr val="black"/>
                </a:solidFill>
              </a:rPr>
              <a:t>50 – 59 лет</a:t>
            </a:r>
          </a:p>
          <a:p>
            <a:pPr lvl="0"/>
            <a:r>
              <a:rPr lang="ru-RU" sz="3200" dirty="0">
                <a:solidFill>
                  <a:prstClr val="black"/>
                </a:solidFill>
              </a:rPr>
              <a:t>10 ступень – женщины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>
                <a:solidFill>
                  <a:prstClr val="black"/>
                </a:solidFill>
              </a:rPr>
              <a:t>60 – 69 лет</a:t>
            </a:r>
          </a:p>
          <a:p>
            <a:pPr lvl="0"/>
            <a:r>
              <a:rPr lang="ru-RU" sz="3200" dirty="0">
                <a:solidFill>
                  <a:prstClr val="black"/>
                </a:solidFill>
              </a:rPr>
              <a:t>11 ступень – женщины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>
                <a:solidFill>
                  <a:prstClr val="black"/>
                </a:solidFill>
              </a:rPr>
              <a:t>70 лет и </a:t>
            </a:r>
            <a:r>
              <a:rPr lang="ru-RU" sz="3200" dirty="0" smtClean="0">
                <a:solidFill>
                  <a:prstClr val="black"/>
                </a:solidFill>
              </a:rPr>
              <a:t>старше.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348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18864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Виды испытаний.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204" y="1942966"/>
            <a:ext cx="282641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</a:t>
            </a:r>
            <a:r>
              <a:rPr lang="ru-RU" sz="28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бязательные:</a:t>
            </a:r>
            <a:endParaRPr lang="ru-RU" sz="28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462996"/>
            <a:ext cx="92642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2400" dirty="0" smtClean="0"/>
              <a:t>Челночный бег 3</a:t>
            </a:r>
            <a:r>
              <a:rPr lang="en-US" sz="2400" dirty="0" smtClean="0"/>
              <a:t>X</a:t>
            </a:r>
            <a:r>
              <a:rPr lang="ru-RU" sz="2400" dirty="0" smtClean="0"/>
              <a:t>10 м (сек) или бег на 30 м (сек)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dirty="0" smtClean="0"/>
              <a:t>Смешанное передвижение 1 км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dirty="0" smtClean="0"/>
              <a:t>Прыжок в длину с места толчком двумя ногами (см)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dirty="0" smtClean="0"/>
              <a:t>Подтягивание из виса на высокой перекладине или подтягивание из виса лёжа на низкой перекладине</a:t>
            </a:r>
          </a:p>
          <a:p>
            <a:r>
              <a:rPr lang="ru-RU" sz="2400" dirty="0" smtClean="0"/>
              <a:t>    (кол-во раз)</a:t>
            </a:r>
          </a:p>
          <a:p>
            <a:r>
              <a:rPr lang="ru-RU" sz="2400" dirty="0" smtClean="0"/>
              <a:t>*  Сгибание и разгибание рук в упоре лежа на полу</a:t>
            </a:r>
          </a:p>
          <a:p>
            <a:pPr lvl="0"/>
            <a:r>
              <a:rPr lang="ru-RU" sz="2400" dirty="0" smtClean="0"/>
              <a:t>   (</a:t>
            </a:r>
            <a:r>
              <a:rPr lang="ru-RU" sz="2400" dirty="0" smtClean="0">
                <a:solidFill>
                  <a:prstClr val="black"/>
                </a:solidFill>
              </a:rPr>
              <a:t>кол-во </a:t>
            </a:r>
            <a:r>
              <a:rPr lang="ru-RU" sz="2400" dirty="0">
                <a:solidFill>
                  <a:prstClr val="black"/>
                </a:solidFill>
              </a:rPr>
              <a:t>раз</a:t>
            </a:r>
            <a:r>
              <a:rPr lang="ru-RU" sz="2400" dirty="0" smtClean="0">
                <a:solidFill>
                  <a:prstClr val="black"/>
                </a:solidFill>
              </a:rPr>
              <a:t>) </a:t>
            </a:r>
            <a:endParaRPr lang="ru-RU" sz="2400" dirty="0" smtClean="0"/>
          </a:p>
          <a:p>
            <a:pPr marL="342900" indent="-342900">
              <a:buFont typeface="Arial" charset="0"/>
              <a:buChar char="•"/>
            </a:pPr>
            <a:r>
              <a:rPr lang="ru-RU" sz="2400" dirty="0" smtClean="0"/>
              <a:t>Наклон вперед из положения стоя с прямыми ногами 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на полу   (достать пол)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53191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73242" y="26064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Виды испытаний.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204864"/>
            <a:ext cx="71673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ln w="11430"/>
                <a:solidFill>
                  <a:srgbClr val="6B6149">
                    <a:lumMod val="50000"/>
                  </a:srgb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 выбору (в зависимости от возраста):</a:t>
            </a:r>
            <a:endParaRPr lang="ru-RU" sz="2800" b="1" dirty="0">
              <a:ln w="11430"/>
              <a:solidFill>
                <a:srgbClr val="6B6149">
                  <a:lumMod val="50000"/>
                </a:srgb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2996952"/>
            <a:ext cx="719459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2400" dirty="0" smtClean="0"/>
              <a:t>Метание теннисного мяча в цель (кол – во раз)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dirty="0" smtClean="0"/>
              <a:t>Бег на лыжах  (мин., сек.)  или</a:t>
            </a:r>
          </a:p>
          <a:p>
            <a:r>
              <a:rPr lang="ru-RU" sz="2400" dirty="0" smtClean="0"/>
              <a:t> кросс по пересеченной местности .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dirty="0" smtClean="0"/>
              <a:t>Плавание без учета времени (м)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dirty="0" smtClean="0"/>
              <a:t>Метание мяча 150 г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dirty="0" smtClean="0"/>
              <a:t>Стрельба из пневматической винтовки.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400" dirty="0" smtClean="0"/>
              <a:t>Туристический поход.</a:t>
            </a:r>
          </a:p>
          <a:p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87907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56791" y="332656"/>
            <a:ext cx="54809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Что такое ГТО ?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429000"/>
            <a:ext cx="4956248" cy="3299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одержимое 2"/>
          <p:cNvSpPr>
            <a:spLocks noGrp="1"/>
          </p:cNvSpPr>
          <p:nvPr/>
        </p:nvSpPr>
        <p:spPr>
          <a:xfrm>
            <a:off x="2581644" y="1189638"/>
            <a:ext cx="6298532" cy="2103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Общероссийское движение «Готов к труду и обороне» -  программа физкультурной подготовки.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26" y="2111774"/>
            <a:ext cx="3357737" cy="4616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466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79912" y="188640"/>
            <a:ext cx="4680520" cy="645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Calibri"/>
              </a:rPr>
              <a:t>Выполнившие нормативы комплекса будут отмечены золотыми, серебряными или бронзовыми знаками отличия, а также получат массовые спортивные разряды и звания. </a:t>
            </a:r>
            <a:endParaRPr lang="ru-RU" sz="2800" dirty="0" smtClean="0">
              <a:solidFill>
                <a:srgbClr val="002060"/>
              </a:solidFill>
              <a:latin typeface="Calibri"/>
            </a:endParaRPr>
          </a:p>
          <a:p>
            <a:pPr lvl="0">
              <a:spcBef>
                <a:spcPct val="20000"/>
              </a:spcBef>
            </a:pPr>
            <a:endParaRPr lang="ru-RU" sz="2800" dirty="0">
              <a:solidFill>
                <a:srgbClr val="002060"/>
              </a:solidFill>
              <a:latin typeface="Calibri"/>
            </a:endParaRPr>
          </a:p>
          <a:p>
            <a:pPr marL="457200" lvl="0" indent="-457200">
              <a:spcBef>
                <a:spcPct val="20000"/>
              </a:spcBef>
              <a:buFont typeface="Arial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Calibri"/>
              </a:rPr>
              <a:t>Обладание </a:t>
            </a:r>
            <a:r>
              <a:rPr lang="ru-RU" sz="2800" dirty="0">
                <a:solidFill>
                  <a:srgbClr val="002060"/>
                </a:solidFill>
                <a:latin typeface="Calibri"/>
              </a:rPr>
              <a:t>такими знаками отличия даст бонусы при поступлении в высшие учебные заведения</a:t>
            </a:r>
            <a:r>
              <a:rPr lang="ru-RU" sz="2800" dirty="0" smtClean="0">
                <a:solidFill>
                  <a:srgbClr val="002060"/>
                </a:solidFill>
                <a:latin typeface="Calibri"/>
              </a:rPr>
              <a:t>.</a:t>
            </a:r>
          </a:p>
          <a:p>
            <a:pPr marL="457200" lvl="0" indent="-457200">
              <a:spcBef>
                <a:spcPct val="20000"/>
              </a:spcBef>
              <a:buFont typeface="Arial" charset="0"/>
              <a:buChar char="•"/>
            </a:pPr>
            <a:endParaRPr lang="ru-RU" sz="3200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43263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52" y="3490740"/>
            <a:ext cx="3078957" cy="2891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3033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3668" y="374275"/>
            <a:ext cx="4572000" cy="64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0050"/>
            <a:ext cx="4572000" cy="64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777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791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1682"/>
            <a:ext cx="2698013" cy="169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620" y="1988840"/>
            <a:ext cx="270254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620" y="4509120"/>
            <a:ext cx="2715905" cy="2039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7525" y="315130"/>
            <a:ext cx="6158971" cy="521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alibri"/>
              </a:rPr>
              <a:t>Сдать ГТО совсем непросто,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alibri"/>
              </a:rPr>
              <a:t>Ты ловким, сильным должен быть,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alibri"/>
              </a:rPr>
              <a:t>Чтоб нормативы победить,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alibri"/>
              </a:rPr>
              <a:t>Значок в итоге получить.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alibri"/>
              </a:rPr>
              <a:t>Пройдя же все ступени вверх -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alibri"/>
              </a:rPr>
              <a:t>Ты будешь верить в свой успех.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alibri"/>
              </a:rPr>
              <a:t>И олимпийцем можешь стать,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alibri"/>
              </a:rPr>
              <a:t>Медали точно получать.</a:t>
            </a:r>
          </a:p>
        </p:txBody>
      </p:sp>
    </p:spTree>
    <p:extLst>
      <p:ext uri="{BB962C8B-B14F-4D97-AF65-F5344CB8AC3E}">
        <p14:creationId xmlns:p14="http://schemas.microsoft.com/office/powerpoint/2010/main" xmlns="" val="333683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16632"/>
            <a:ext cx="7128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+mj-ea"/>
                <a:cs typeface="+mj-cs"/>
              </a:rPr>
              <a:t>Вперёд, к победам!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56792"/>
            <a:ext cx="76200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497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203504" y="1700808"/>
            <a:ext cx="2688976" cy="46988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/>
              <a:t>Существовала программа с 1931 по 1991 год. </a:t>
            </a: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С </a:t>
            </a:r>
            <a:r>
              <a:rPr lang="ru-RU" sz="2800" dirty="0"/>
              <a:t>2010 года программа начала свое </a:t>
            </a:r>
            <a:r>
              <a:rPr lang="ru-RU" sz="2800" dirty="0" err="1" smtClean="0"/>
              <a:t>возрождени</a:t>
            </a:r>
            <a:r>
              <a:rPr lang="ru-RU" sz="2800" dirty="0" smtClean="0"/>
              <a:t>.</a:t>
            </a:r>
            <a:endParaRPr lang="ru-RU" sz="2800" dirty="0"/>
          </a:p>
          <a:p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89354"/>
            <a:ext cx="609600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22735" y="188640"/>
            <a:ext cx="59490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Из истории ГТО .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7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98" y="1528292"/>
            <a:ext cx="3745814" cy="5273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9912" y="1268761"/>
            <a:ext cx="51125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Охватывала население в возрасте от 10 до 60 лет.</a:t>
            </a:r>
          </a:p>
          <a:p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Необходимо было сдать определенные нормативы по </a:t>
            </a:r>
            <a:r>
              <a:rPr lang="ru-RU" sz="2400" dirty="0" err="1" smtClean="0">
                <a:solidFill>
                  <a:srgbClr val="002060"/>
                </a:solidFill>
              </a:rPr>
              <a:t>физ.подготовке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Сдавать нужно было такие виды упражнений, как бег, прыжки в длину и в высоту, плавание, метание мяча, лыжные гонки, подтягивание на перекладине, стрельба, велокросс, туристский поход и др.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8864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Из истории ГТО 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649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4796" y="1772816"/>
            <a:ext cx="3222460" cy="4728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260648"/>
            <a:ext cx="540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Простота и общедоступность физических упражнений и видов спорта, включенных в нормативы ГТО, их очевидная польза для укрепления здоровья сделали его популярным среди населения и особенно среди молодежи.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00078"/>
            <a:ext cx="3998218" cy="299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5474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04663"/>
            <a:ext cx="4968552" cy="610356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/>
              <a:t>Сдача нормативов подтверждалась особыми значками. Чтобы получить такой значок, нужно было выполнить заданный набор требований, например: пробежать на скорость 30 метров, подтянуться определённое количество раз, пройти на лыжах 2 км. </a:t>
            </a:r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400" dirty="0"/>
              <a:t>В зависимости от уровня достижений сдающие нормативы каждой ступени награждались золотым или серебряным значком </a:t>
            </a:r>
          </a:p>
        </p:txBody>
      </p:sp>
      <p:pic>
        <p:nvPicPr>
          <p:cNvPr id="7170" name="Picture 2" descr="Общество - Аргументы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1936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1" y="21101"/>
            <a:ext cx="2546250" cy="377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0703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770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4658040"/>
            <a:ext cx="6552728" cy="265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b="1" dirty="0">
                <a:latin typeface="Calibri"/>
              </a:rPr>
              <a:t>Те, кто сдавал нормативы в течение нескольких лет, получали значок «Почётный значок ГТО».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ru-RU" sz="3200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2334"/>
            <a:ext cx="1828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0946" y="2341902"/>
            <a:ext cx="2583054" cy="23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6897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1776678"/>
            <a:ext cx="7120880" cy="3686882"/>
          </a:xfrm>
        </p:spPr>
        <p:txBody>
          <a:bodyPr/>
          <a:lstStyle/>
          <a:p>
            <a:r>
              <a:rPr lang="ru-RU" sz="2400" dirty="0">
                <a:solidFill>
                  <a:srgbClr val="002060"/>
                </a:solidFill>
              </a:rPr>
              <a:t>Так звучал лозунг, вдохновлявший миллионы советских граждан на ежедневные занятия физкультурой, спортом, утренней гимнастикой.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53129"/>
            <a:ext cx="777686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3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+mj-ea"/>
                <a:cs typeface="+mj-cs"/>
              </a:rPr>
              <a:t>«От значка ГТО – к олимпийской медали!» 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45" y="3717032"/>
            <a:ext cx="5278458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52120" y="3356992"/>
            <a:ext cx="32758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/>
              </a:rPr>
              <a:t>Получение и дальнейшее ношение значка ГТО было почетным, обеспечивало дорогу в большой    спорт.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/>
              </a:rPr>
              <a:t> В былые времена его наличие говорило о том, что перед вами человек, который старается быть гармонично развитой личностью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405670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91823"/>
            <a:ext cx="8627610" cy="584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60885"/>
            <a:ext cx="72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Плакаты </a:t>
            </a: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ГТО .</a:t>
            </a:r>
          </a:p>
        </p:txBody>
      </p:sp>
    </p:spTree>
    <p:extLst>
      <p:ext uri="{BB962C8B-B14F-4D97-AF65-F5344CB8AC3E}">
        <p14:creationId xmlns:p14="http://schemas.microsoft.com/office/powerpoint/2010/main" xmlns="" val="304656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787</Words>
  <Application>Microsoft Office PowerPoint</Application>
  <PresentationFormat>Экран (4:3)</PresentationFormat>
  <Paragraphs>86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zamnm</cp:lastModifiedBy>
  <cp:revision>17</cp:revision>
  <dcterms:created xsi:type="dcterms:W3CDTF">2015-04-05T04:59:04Z</dcterms:created>
  <dcterms:modified xsi:type="dcterms:W3CDTF">2015-08-26T10:19:03Z</dcterms:modified>
</cp:coreProperties>
</file>